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1" d="100"/>
          <a:sy n="61" d="100"/>
        </p:scale>
        <p:origin x="-84" y="-25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E55D0C0-C6F1-4D4D-A425-068ADC12F3A2}" type="datetimeFigureOut">
              <a:rPr lang="en-US" smtClean="0"/>
              <a:t>5/26/2011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722A71-1494-4849-8494-0799107DE2BB}" type="slidenum">
              <a:rPr lang="en-US" smtClean="0"/>
              <a:t>‹#›</a:t>
            </a:fld>
            <a:endParaRPr lang="en-US"/>
          </a:p>
        </p:txBody>
      </p:sp>
    </p:spTree>
    <p:extLst>
      <p:ext uri="{BB962C8B-B14F-4D97-AF65-F5344CB8AC3E}">
        <p14:creationId xmlns:p14="http://schemas.microsoft.com/office/powerpoint/2010/main" val="6045299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55D0C0-C6F1-4D4D-A425-068ADC12F3A2}" type="datetimeFigureOut">
              <a:rPr lang="en-US" smtClean="0"/>
              <a:t>5/26/2011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722A71-1494-4849-8494-0799107DE2BB}" type="slidenum">
              <a:rPr lang="en-US" smtClean="0"/>
              <a:t>‹#›</a:t>
            </a:fld>
            <a:endParaRPr lang="en-US"/>
          </a:p>
        </p:txBody>
      </p:sp>
    </p:spTree>
    <p:extLst>
      <p:ext uri="{BB962C8B-B14F-4D97-AF65-F5344CB8AC3E}">
        <p14:creationId xmlns:p14="http://schemas.microsoft.com/office/powerpoint/2010/main" val="18807179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55D0C0-C6F1-4D4D-A425-068ADC12F3A2}" type="datetimeFigureOut">
              <a:rPr lang="en-US" smtClean="0"/>
              <a:t>5/26/2011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722A71-1494-4849-8494-0799107DE2BB}" type="slidenum">
              <a:rPr lang="en-US" smtClean="0"/>
              <a:t>‹#›</a:t>
            </a:fld>
            <a:endParaRPr lang="en-US"/>
          </a:p>
        </p:txBody>
      </p:sp>
    </p:spTree>
    <p:extLst>
      <p:ext uri="{BB962C8B-B14F-4D97-AF65-F5344CB8AC3E}">
        <p14:creationId xmlns:p14="http://schemas.microsoft.com/office/powerpoint/2010/main" val="4999000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55D0C0-C6F1-4D4D-A425-068ADC12F3A2}" type="datetimeFigureOut">
              <a:rPr lang="en-US" smtClean="0"/>
              <a:t>5/26/2011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722A71-1494-4849-8494-0799107DE2BB}" type="slidenum">
              <a:rPr lang="en-US" smtClean="0"/>
              <a:t>‹#›</a:t>
            </a:fld>
            <a:endParaRPr lang="en-US"/>
          </a:p>
        </p:txBody>
      </p:sp>
    </p:spTree>
    <p:extLst>
      <p:ext uri="{BB962C8B-B14F-4D97-AF65-F5344CB8AC3E}">
        <p14:creationId xmlns:p14="http://schemas.microsoft.com/office/powerpoint/2010/main" val="8308490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E55D0C0-C6F1-4D4D-A425-068ADC12F3A2}" type="datetimeFigureOut">
              <a:rPr lang="en-US" smtClean="0"/>
              <a:t>5/26/2011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722A71-1494-4849-8494-0799107DE2BB}" type="slidenum">
              <a:rPr lang="en-US" smtClean="0"/>
              <a:t>‹#›</a:t>
            </a:fld>
            <a:endParaRPr lang="en-US"/>
          </a:p>
        </p:txBody>
      </p:sp>
    </p:spTree>
    <p:extLst>
      <p:ext uri="{BB962C8B-B14F-4D97-AF65-F5344CB8AC3E}">
        <p14:creationId xmlns:p14="http://schemas.microsoft.com/office/powerpoint/2010/main" val="34423767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E55D0C0-C6F1-4D4D-A425-068ADC12F3A2}" type="datetimeFigureOut">
              <a:rPr lang="en-US" smtClean="0"/>
              <a:t>5/26/2011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722A71-1494-4849-8494-0799107DE2BB}" type="slidenum">
              <a:rPr lang="en-US" smtClean="0"/>
              <a:t>‹#›</a:t>
            </a:fld>
            <a:endParaRPr lang="en-US"/>
          </a:p>
        </p:txBody>
      </p:sp>
    </p:spTree>
    <p:extLst>
      <p:ext uri="{BB962C8B-B14F-4D97-AF65-F5344CB8AC3E}">
        <p14:creationId xmlns:p14="http://schemas.microsoft.com/office/powerpoint/2010/main" val="32906405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E55D0C0-C6F1-4D4D-A425-068ADC12F3A2}" type="datetimeFigureOut">
              <a:rPr lang="en-US" smtClean="0"/>
              <a:t>5/26/2011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2722A71-1494-4849-8494-0799107DE2BB}" type="slidenum">
              <a:rPr lang="en-US" smtClean="0"/>
              <a:t>‹#›</a:t>
            </a:fld>
            <a:endParaRPr lang="en-US"/>
          </a:p>
        </p:txBody>
      </p:sp>
    </p:spTree>
    <p:extLst>
      <p:ext uri="{BB962C8B-B14F-4D97-AF65-F5344CB8AC3E}">
        <p14:creationId xmlns:p14="http://schemas.microsoft.com/office/powerpoint/2010/main" val="38098517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E55D0C0-C6F1-4D4D-A425-068ADC12F3A2}" type="datetimeFigureOut">
              <a:rPr lang="en-US" smtClean="0"/>
              <a:t>5/26/2011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2722A71-1494-4849-8494-0799107DE2BB}" type="slidenum">
              <a:rPr lang="en-US" smtClean="0"/>
              <a:t>‹#›</a:t>
            </a:fld>
            <a:endParaRPr lang="en-US"/>
          </a:p>
        </p:txBody>
      </p:sp>
    </p:spTree>
    <p:extLst>
      <p:ext uri="{BB962C8B-B14F-4D97-AF65-F5344CB8AC3E}">
        <p14:creationId xmlns:p14="http://schemas.microsoft.com/office/powerpoint/2010/main" val="39524995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55D0C0-C6F1-4D4D-A425-068ADC12F3A2}" type="datetimeFigureOut">
              <a:rPr lang="en-US" smtClean="0"/>
              <a:t>5/26/2011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2722A71-1494-4849-8494-0799107DE2BB}" type="slidenum">
              <a:rPr lang="en-US" smtClean="0"/>
              <a:t>‹#›</a:t>
            </a:fld>
            <a:endParaRPr lang="en-US"/>
          </a:p>
        </p:txBody>
      </p:sp>
    </p:spTree>
    <p:extLst>
      <p:ext uri="{BB962C8B-B14F-4D97-AF65-F5344CB8AC3E}">
        <p14:creationId xmlns:p14="http://schemas.microsoft.com/office/powerpoint/2010/main" val="32381510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55D0C0-C6F1-4D4D-A425-068ADC12F3A2}" type="datetimeFigureOut">
              <a:rPr lang="en-US" smtClean="0"/>
              <a:t>5/26/2011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722A71-1494-4849-8494-0799107DE2BB}" type="slidenum">
              <a:rPr lang="en-US" smtClean="0"/>
              <a:t>‹#›</a:t>
            </a:fld>
            <a:endParaRPr lang="en-US"/>
          </a:p>
        </p:txBody>
      </p:sp>
    </p:spTree>
    <p:extLst>
      <p:ext uri="{BB962C8B-B14F-4D97-AF65-F5344CB8AC3E}">
        <p14:creationId xmlns:p14="http://schemas.microsoft.com/office/powerpoint/2010/main" val="16192860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55D0C0-C6F1-4D4D-A425-068ADC12F3A2}" type="datetimeFigureOut">
              <a:rPr lang="en-US" smtClean="0"/>
              <a:t>5/26/2011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722A71-1494-4849-8494-0799107DE2BB}" type="slidenum">
              <a:rPr lang="en-US" smtClean="0"/>
              <a:t>‹#›</a:t>
            </a:fld>
            <a:endParaRPr lang="en-US"/>
          </a:p>
        </p:txBody>
      </p:sp>
    </p:spTree>
    <p:extLst>
      <p:ext uri="{BB962C8B-B14F-4D97-AF65-F5344CB8AC3E}">
        <p14:creationId xmlns:p14="http://schemas.microsoft.com/office/powerpoint/2010/main" val="1163782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55D0C0-C6F1-4D4D-A425-068ADC12F3A2}" type="datetimeFigureOut">
              <a:rPr lang="en-US" smtClean="0"/>
              <a:t>5/26/2011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722A71-1494-4849-8494-0799107DE2BB}" type="slidenum">
              <a:rPr lang="en-US" smtClean="0"/>
              <a:t>‹#›</a:t>
            </a:fld>
            <a:endParaRPr lang="en-US"/>
          </a:p>
        </p:txBody>
      </p:sp>
    </p:spTree>
    <p:extLst>
      <p:ext uri="{BB962C8B-B14F-4D97-AF65-F5344CB8AC3E}">
        <p14:creationId xmlns:p14="http://schemas.microsoft.com/office/powerpoint/2010/main" val="33676397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54182" y="1752600"/>
            <a:ext cx="7772400" cy="2800767"/>
          </a:xfrm>
          <a:prstGeom prst="rect">
            <a:avLst/>
          </a:prstGeom>
          <a:noFill/>
        </p:spPr>
        <p:txBody>
          <a:bodyPr wrap="square" lIns="91440" tIns="45720" rIns="91440" bIns="45720">
            <a:spAutoFit/>
          </a:bodyPr>
          <a:lstStyle/>
          <a:p>
            <a:pPr algn="ctr"/>
            <a:r>
              <a:rPr lang="en-US" sz="88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Personal Statements</a:t>
            </a:r>
            <a:endParaRPr lang="en-US" sz="88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extLst>
      <p:ext uri="{BB962C8B-B14F-4D97-AF65-F5344CB8AC3E}">
        <p14:creationId xmlns:p14="http://schemas.microsoft.com/office/powerpoint/2010/main" val="6874758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1162"/>
            <a:ext cx="9144000" cy="6740307"/>
          </a:xfrm>
          <a:prstGeom prst="rect">
            <a:avLst/>
          </a:prstGeom>
        </p:spPr>
        <p:txBody>
          <a:bodyPr wrap="square">
            <a:spAutoFit/>
          </a:bodyPr>
          <a:lstStyle/>
          <a:p>
            <a:r>
              <a:rPr lang="en-US" u="sng" dirty="0" smtClean="0"/>
              <a:t>Lee Cunningham – University of Chicago</a:t>
            </a:r>
          </a:p>
          <a:p>
            <a:r>
              <a:rPr lang="en-US" dirty="0" smtClean="0"/>
              <a:t>Some people prepare generic statements because they're applying to more than one school and it's a lot of work to do a personal essay for each school. On the other hand, generic statements detract from the applicant when we realize that we're one of six schools and the applicant is saying the same thing to each and every school despite the fact that there are critical differences between the kinds of schools they may be applying to.</a:t>
            </a:r>
          </a:p>
          <a:p>
            <a:endParaRPr lang="en-US" dirty="0" smtClean="0"/>
          </a:p>
          <a:p>
            <a:endParaRPr lang="en-US" dirty="0"/>
          </a:p>
          <a:p>
            <a:r>
              <a:rPr lang="en-US" u="sng" dirty="0" smtClean="0"/>
              <a:t>Steven </a:t>
            </a:r>
            <a:r>
              <a:rPr lang="en-US" u="sng" dirty="0" err="1" smtClean="0"/>
              <a:t>DeKray</a:t>
            </a:r>
            <a:r>
              <a:rPr lang="en-US" u="sng" dirty="0" smtClean="0"/>
              <a:t> – Northwestern University</a:t>
            </a:r>
          </a:p>
          <a:p>
            <a:r>
              <a:rPr lang="en-US" dirty="0" smtClean="0"/>
              <a:t>Trying to second-guess what we are looking for is a common mistake—which we can sense.</a:t>
            </a:r>
          </a:p>
          <a:p>
            <a:r>
              <a:rPr lang="en-US" dirty="0" smtClean="0"/>
              <a:t>We can tell when applicants use answers to other schools' questions for our essays; we're sensitive to this. Poorly written essays are a bad reflection on the applicant.</a:t>
            </a:r>
          </a:p>
          <a:p>
            <a:r>
              <a:rPr lang="en-US" dirty="0" smtClean="0"/>
              <a:t>Don't over-elaborate; we're reading a lot of these kinds of essays. Also, don't be too brief or superficial. We like to have major ideas presented well.</a:t>
            </a:r>
          </a:p>
          <a:p>
            <a:endParaRPr lang="en-US" dirty="0" smtClean="0"/>
          </a:p>
          <a:p>
            <a:endParaRPr lang="en-US" dirty="0" smtClean="0"/>
          </a:p>
          <a:p>
            <a:r>
              <a:rPr lang="en-US" u="sng" dirty="0" smtClean="0"/>
              <a:t>Beth O’Neil – UC Berkley</a:t>
            </a:r>
          </a:p>
          <a:p>
            <a:r>
              <a:rPr lang="en-US" dirty="0" smtClean="0"/>
              <a:t>Applicants make a mistake by doing a lot of speculation about what they're going to do in the future rather than telling us about what they've done in the past. It is our job to speculate, and we are experienced at that.</a:t>
            </a:r>
          </a:p>
          <a:p>
            <a:r>
              <a:rPr lang="en-US" dirty="0" smtClean="0"/>
              <a:t>Applicants also tend to state and not evaluate. They give a recitation of their experience but no evaluation of what effect that particular experience had on them, no assessment of what certain experiences or honors meant.</a:t>
            </a:r>
          </a:p>
          <a:p>
            <a:endParaRPr lang="en-US" dirty="0"/>
          </a:p>
        </p:txBody>
      </p:sp>
    </p:spTree>
    <p:extLst>
      <p:ext uri="{BB962C8B-B14F-4D97-AF65-F5344CB8AC3E}">
        <p14:creationId xmlns:p14="http://schemas.microsoft.com/office/powerpoint/2010/main" val="770154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1000"/>
                                        <p:tgtEl>
                                          <p:spTgt spid="4">
                                            <p:txEl>
                                              <p:pRg st="1" end="1"/>
                                            </p:txEl>
                                          </p:spTgt>
                                        </p:tgtEl>
                                      </p:cBhvr>
                                    </p:animEffect>
                                    <p:anim calcmode="lin" valueType="num">
                                      <p:cBhvr>
                                        <p:cTn id="13"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Effect transition="in" filter="fade">
                                      <p:cBhvr>
                                        <p:cTn id="19" dur="1000"/>
                                        <p:tgtEl>
                                          <p:spTgt spid="4">
                                            <p:txEl>
                                              <p:pRg st="4" end="4"/>
                                            </p:txEl>
                                          </p:spTgt>
                                        </p:tgtEl>
                                      </p:cBhvr>
                                    </p:animEffect>
                                    <p:anim calcmode="lin" valueType="num">
                                      <p:cBhvr>
                                        <p:cTn id="20"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21" dur="1000" fill="hold"/>
                                        <p:tgtEl>
                                          <p:spTgt spid="4">
                                            <p:txEl>
                                              <p:pRg st="4" end="4"/>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4">
                                            <p:txEl>
                                              <p:pRg st="5" end="5"/>
                                            </p:txEl>
                                          </p:spTgt>
                                        </p:tgtEl>
                                        <p:attrNameLst>
                                          <p:attrName>style.visibility</p:attrName>
                                        </p:attrNameLst>
                                      </p:cBhvr>
                                      <p:to>
                                        <p:strVal val="visible"/>
                                      </p:to>
                                    </p:set>
                                    <p:animEffect transition="in" filter="fade">
                                      <p:cBhvr>
                                        <p:cTn id="24" dur="1000"/>
                                        <p:tgtEl>
                                          <p:spTgt spid="4">
                                            <p:txEl>
                                              <p:pRg st="5" end="5"/>
                                            </p:txEl>
                                          </p:spTgt>
                                        </p:tgtEl>
                                      </p:cBhvr>
                                    </p:animEffect>
                                    <p:anim calcmode="lin" valueType="num">
                                      <p:cBhvr>
                                        <p:cTn id="25"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26" dur="1000" fill="hold"/>
                                        <p:tgtEl>
                                          <p:spTgt spid="4">
                                            <p:txEl>
                                              <p:pRg st="5" end="5"/>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4">
                                            <p:txEl>
                                              <p:pRg st="6" end="6"/>
                                            </p:txEl>
                                          </p:spTgt>
                                        </p:tgtEl>
                                        <p:attrNameLst>
                                          <p:attrName>style.visibility</p:attrName>
                                        </p:attrNameLst>
                                      </p:cBhvr>
                                      <p:to>
                                        <p:strVal val="visible"/>
                                      </p:to>
                                    </p:set>
                                    <p:animEffect transition="in" filter="fade">
                                      <p:cBhvr>
                                        <p:cTn id="29" dur="1000"/>
                                        <p:tgtEl>
                                          <p:spTgt spid="4">
                                            <p:txEl>
                                              <p:pRg st="6" end="6"/>
                                            </p:txEl>
                                          </p:spTgt>
                                        </p:tgtEl>
                                      </p:cBhvr>
                                    </p:animEffect>
                                    <p:anim calcmode="lin" valueType="num">
                                      <p:cBhvr>
                                        <p:cTn id="30"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31" dur="1000" fill="hold"/>
                                        <p:tgtEl>
                                          <p:spTgt spid="4">
                                            <p:txEl>
                                              <p:pRg st="6" end="6"/>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4">
                                            <p:txEl>
                                              <p:pRg st="7" end="7"/>
                                            </p:txEl>
                                          </p:spTgt>
                                        </p:tgtEl>
                                        <p:attrNameLst>
                                          <p:attrName>style.visibility</p:attrName>
                                        </p:attrNameLst>
                                      </p:cBhvr>
                                      <p:to>
                                        <p:strVal val="visible"/>
                                      </p:to>
                                    </p:set>
                                    <p:animEffect transition="in" filter="fade">
                                      <p:cBhvr>
                                        <p:cTn id="34" dur="1000"/>
                                        <p:tgtEl>
                                          <p:spTgt spid="4">
                                            <p:txEl>
                                              <p:pRg st="7" end="7"/>
                                            </p:txEl>
                                          </p:spTgt>
                                        </p:tgtEl>
                                      </p:cBhvr>
                                    </p:animEffect>
                                    <p:anim calcmode="lin" valueType="num">
                                      <p:cBhvr>
                                        <p:cTn id="35" dur="10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36" dur="1000" fill="hold"/>
                                        <p:tgtEl>
                                          <p:spTgt spid="4">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4">
                                            <p:txEl>
                                              <p:pRg st="10" end="10"/>
                                            </p:txEl>
                                          </p:spTgt>
                                        </p:tgtEl>
                                        <p:attrNameLst>
                                          <p:attrName>style.visibility</p:attrName>
                                        </p:attrNameLst>
                                      </p:cBhvr>
                                      <p:to>
                                        <p:strVal val="visible"/>
                                      </p:to>
                                    </p:set>
                                    <p:animEffect transition="in" filter="fade">
                                      <p:cBhvr>
                                        <p:cTn id="41" dur="1000"/>
                                        <p:tgtEl>
                                          <p:spTgt spid="4">
                                            <p:txEl>
                                              <p:pRg st="10" end="10"/>
                                            </p:txEl>
                                          </p:spTgt>
                                        </p:tgtEl>
                                      </p:cBhvr>
                                    </p:animEffect>
                                    <p:anim calcmode="lin" valueType="num">
                                      <p:cBhvr>
                                        <p:cTn id="42" dur="1000" fill="hold"/>
                                        <p:tgtEl>
                                          <p:spTgt spid="4">
                                            <p:txEl>
                                              <p:pRg st="10" end="10"/>
                                            </p:txEl>
                                          </p:spTgt>
                                        </p:tgtEl>
                                        <p:attrNameLst>
                                          <p:attrName>ppt_x</p:attrName>
                                        </p:attrNameLst>
                                      </p:cBhvr>
                                      <p:tavLst>
                                        <p:tav tm="0">
                                          <p:val>
                                            <p:strVal val="#ppt_x"/>
                                          </p:val>
                                        </p:tav>
                                        <p:tav tm="100000">
                                          <p:val>
                                            <p:strVal val="#ppt_x"/>
                                          </p:val>
                                        </p:tav>
                                      </p:tavLst>
                                    </p:anim>
                                    <p:anim calcmode="lin" valueType="num">
                                      <p:cBhvr>
                                        <p:cTn id="43" dur="1000" fill="hold"/>
                                        <p:tgtEl>
                                          <p:spTgt spid="4">
                                            <p:txEl>
                                              <p:pRg st="10" end="10"/>
                                            </p:txEl>
                                          </p:spTgt>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4">
                                            <p:txEl>
                                              <p:pRg st="11" end="11"/>
                                            </p:txEl>
                                          </p:spTgt>
                                        </p:tgtEl>
                                        <p:attrNameLst>
                                          <p:attrName>style.visibility</p:attrName>
                                        </p:attrNameLst>
                                      </p:cBhvr>
                                      <p:to>
                                        <p:strVal val="visible"/>
                                      </p:to>
                                    </p:set>
                                    <p:animEffect transition="in" filter="fade">
                                      <p:cBhvr>
                                        <p:cTn id="46" dur="1000"/>
                                        <p:tgtEl>
                                          <p:spTgt spid="4">
                                            <p:txEl>
                                              <p:pRg st="11" end="11"/>
                                            </p:txEl>
                                          </p:spTgt>
                                        </p:tgtEl>
                                      </p:cBhvr>
                                    </p:animEffect>
                                    <p:anim calcmode="lin" valueType="num">
                                      <p:cBhvr>
                                        <p:cTn id="47" dur="1000" fill="hold"/>
                                        <p:tgtEl>
                                          <p:spTgt spid="4">
                                            <p:txEl>
                                              <p:pRg st="11" end="11"/>
                                            </p:txEl>
                                          </p:spTgt>
                                        </p:tgtEl>
                                        <p:attrNameLst>
                                          <p:attrName>ppt_x</p:attrName>
                                        </p:attrNameLst>
                                      </p:cBhvr>
                                      <p:tavLst>
                                        <p:tav tm="0">
                                          <p:val>
                                            <p:strVal val="#ppt_x"/>
                                          </p:val>
                                        </p:tav>
                                        <p:tav tm="100000">
                                          <p:val>
                                            <p:strVal val="#ppt_x"/>
                                          </p:val>
                                        </p:tav>
                                      </p:tavLst>
                                    </p:anim>
                                    <p:anim calcmode="lin" valueType="num">
                                      <p:cBhvr>
                                        <p:cTn id="48" dur="1000" fill="hold"/>
                                        <p:tgtEl>
                                          <p:spTgt spid="4">
                                            <p:txEl>
                                              <p:pRg st="11" end="11"/>
                                            </p:txEl>
                                          </p:spTgt>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4">
                                            <p:txEl>
                                              <p:pRg st="12" end="12"/>
                                            </p:txEl>
                                          </p:spTgt>
                                        </p:tgtEl>
                                        <p:attrNameLst>
                                          <p:attrName>style.visibility</p:attrName>
                                        </p:attrNameLst>
                                      </p:cBhvr>
                                      <p:to>
                                        <p:strVal val="visible"/>
                                      </p:to>
                                    </p:set>
                                    <p:animEffect transition="in" filter="fade">
                                      <p:cBhvr>
                                        <p:cTn id="51" dur="1000"/>
                                        <p:tgtEl>
                                          <p:spTgt spid="4">
                                            <p:txEl>
                                              <p:pRg st="12" end="12"/>
                                            </p:txEl>
                                          </p:spTgt>
                                        </p:tgtEl>
                                      </p:cBhvr>
                                    </p:animEffect>
                                    <p:anim calcmode="lin" valueType="num">
                                      <p:cBhvr>
                                        <p:cTn id="52" dur="1000" fill="hold"/>
                                        <p:tgtEl>
                                          <p:spTgt spid="4">
                                            <p:txEl>
                                              <p:pRg st="12" end="12"/>
                                            </p:txEl>
                                          </p:spTgt>
                                        </p:tgtEl>
                                        <p:attrNameLst>
                                          <p:attrName>ppt_x</p:attrName>
                                        </p:attrNameLst>
                                      </p:cBhvr>
                                      <p:tavLst>
                                        <p:tav tm="0">
                                          <p:val>
                                            <p:strVal val="#ppt_x"/>
                                          </p:val>
                                        </p:tav>
                                        <p:tav tm="100000">
                                          <p:val>
                                            <p:strVal val="#ppt_x"/>
                                          </p:val>
                                        </p:tav>
                                      </p:tavLst>
                                    </p:anim>
                                    <p:anim calcmode="lin" valueType="num">
                                      <p:cBhvr>
                                        <p:cTn id="53" dur="1000" fill="hold"/>
                                        <p:tgtEl>
                                          <p:spTgt spid="4">
                                            <p:txEl>
                                              <p:pRg st="12" end="1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444" y="0"/>
            <a:ext cx="9153628" cy="3046988"/>
          </a:xfrm>
          <a:prstGeom prst="rect">
            <a:avLst/>
          </a:prstGeom>
          <a:noFill/>
        </p:spPr>
        <p:txBody>
          <a:bodyPr wrap="square" rtlCol="0">
            <a:spAutoFit/>
          </a:bodyPr>
          <a:lstStyle/>
          <a:p>
            <a:pPr marL="342900" indent="-342900">
              <a:buAutoNum type="arabicPeriod"/>
            </a:pPr>
            <a:r>
              <a:rPr lang="en-US" sz="2400" dirty="0" smtClean="0"/>
              <a:t>Pick an audience</a:t>
            </a:r>
          </a:p>
          <a:p>
            <a:pPr marL="800100" lvl="1" indent="-342900">
              <a:buFont typeface="Arial" pitchFamily="34" charset="0"/>
              <a:buChar char="•"/>
            </a:pPr>
            <a:r>
              <a:rPr lang="en-US" sz="2400" dirty="0" smtClean="0"/>
              <a:t>School</a:t>
            </a:r>
          </a:p>
          <a:p>
            <a:pPr marL="800100" lvl="1" indent="-342900">
              <a:buFont typeface="Arial" pitchFamily="34" charset="0"/>
              <a:buChar char="•"/>
            </a:pPr>
            <a:r>
              <a:rPr lang="en-US" sz="2400" dirty="0" smtClean="0"/>
              <a:t>Job</a:t>
            </a:r>
          </a:p>
          <a:p>
            <a:pPr marL="800100" lvl="1" indent="-342900">
              <a:buFont typeface="Arial" pitchFamily="34" charset="0"/>
              <a:buChar char="•"/>
            </a:pPr>
            <a:r>
              <a:rPr lang="en-US" sz="2400" dirty="0" smtClean="0"/>
              <a:t>Person</a:t>
            </a:r>
          </a:p>
          <a:p>
            <a:pPr marL="800100" lvl="1" indent="-342900">
              <a:buFont typeface="Arial" pitchFamily="34" charset="0"/>
              <a:buChar char="•"/>
            </a:pPr>
            <a:r>
              <a:rPr lang="en-US" sz="2400" dirty="0" smtClean="0"/>
              <a:t>Someone else? </a:t>
            </a:r>
          </a:p>
          <a:p>
            <a:pPr marL="800100" lvl="1" indent="-342900">
              <a:buFont typeface="Arial" pitchFamily="34" charset="0"/>
              <a:buChar char="•"/>
            </a:pPr>
            <a:endParaRPr lang="en-US" sz="2400" dirty="0"/>
          </a:p>
          <a:p>
            <a:pPr marL="342900" indent="-342900">
              <a:buFont typeface="+mj-lt"/>
              <a:buAutoNum type="arabicPeriod"/>
            </a:pPr>
            <a:r>
              <a:rPr lang="en-US" sz="2400" dirty="0" smtClean="0"/>
              <a:t>Pick a subject</a:t>
            </a:r>
          </a:p>
          <a:p>
            <a:pPr marL="800100" lvl="1" indent="-342900">
              <a:buFont typeface="Arial" pitchFamily="34" charset="0"/>
              <a:buChar char="•"/>
            </a:pPr>
            <a:r>
              <a:rPr lang="en-US" sz="2400" dirty="0" smtClean="0"/>
              <a:t>Depth over Breadth </a:t>
            </a:r>
            <a:endParaRPr lang="en-US" sz="2400" dirty="0"/>
          </a:p>
        </p:txBody>
      </p:sp>
      <p:pic>
        <p:nvPicPr>
          <p:cNvPr id="1026" name="Picture 2" descr="C:\Users\nchanese\AppData\Local\Microsoft\Windows\Temporary Internet Files\Content.IE5\N3169SS1\MP900313889[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62399" y="3280475"/>
            <a:ext cx="2368629" cy="1579086"/>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734" y="3276600"/>
            <a:ext cx="2370972" cy="1579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167596" y="3342868"/>
            <a:ext cx="747320" cy="1446550"/>
          </a:xfrm>
          <a:prstGeom prst="rect">
            <a:avLst/>
          </a:prstGeom>
          <a:noFill/>
        </p:spPr>
        <p:txBody>
          <a:bodyPr wrap="none" lIns="91440" tIns="45720" rIns="91440" bIns="45720">
            <a:spAutoFit/>
          </a:bodyPr>
          <a:lstStyle/>
          <a:p>
            <a:pPr algn="ctr"/>
            <a:r>
              <a:rPr lang="en-US" sz="88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&gt;</a:t>
            </a:r>
            <a:endParaRPr lang="en-US" sz="88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
        <p:nvSpPr>
          <p:cNvPr id="6" name="TextBox 5"/>
          <p:cNvSpPr txBox="1"/>
          <p:nvPr/>
        </p:nvSpPr>
        <p:spPr>
          <a:xfrm>
            <a:off x="-14444" y="5098197"/>
            <a:ext cx="9153628" cy="1200329"/>
          </a:xfrm>
          <a:prstGeom prst="rect">
            <a:avLst/>
          </a:prstGeom>
          <a:noFill/>
        </p:spPr>
        <p:txBody>
          <a:bodyPr wrap="square" rtlCol="0">
            <a:spAutoFit/>
          </a:bodyPr>
          <a:lstStyle/>
          <a:p>
            <a:r>
              <a:rPr lang="en-US" dirty="0" smtClean="0"/>
              <a:t>3</a:t>
            </a:r>
            <a:r>
              <a:rPr lang="en-US" sz="2400" dirty="0" smtClean="0"/>
              <a:t>. Pick an angle</a:t>
            </a:r>
          </a:p>
          <a:p>
            <a:pPr marL="742950" lvl="1" indent="-285750">
              <a:buFont typeface="Arial" pitchFamily="34" charset="0"/>
              <a:buChar char="•"/>
            </a:pPr>
            <a:r>
              <a:rPr lang="en-US" sz="2400" dirty="0" smtClean="0"/>
              <a:t>What’s the point of telling this story / detail / idea? </a:t>
            </a:r>
          </a:p>
          <a:p>
            <a:pPr marL="742950" lvl="1" indent="-285750">
              <a:buFont typeface="Arial" pitchFamily="34" charset="0"/>
              <a:buChar char="•"/>
            </a:pPr>
            <a:r>
              <a:rPr lang="en-US" sz="2400" dirty="0" smtClean="0"/>
              <a:t>How does telling this story / detail / idea get you what you want? </a:t>
            </a:r>
            <a:endParaRPr lang="en-US" sz="2400" dirty="0"/>
          </a:p>
        </p:txBody>
      </p:sp>
    </p:spTree>
    <p:extLst>
      <p:ext uri="{BB962C8B-B14F-4D97-AF65-F5344CB8AC3E}">
        <p14:creationId xmlns:p14="http://schemas.microsoft.com/office/powerpoint/2010/main" val="1581802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1000"/>
                                        <p:tgtEl>
                                          <p:spTgt spid="4">
                                            <p:txEl>
                                              <p:pRg st="1" end="1"/>
                                            </p:txEl>
                                          </p:spTgt>
                                        </p:tgtEl>
                                      </p:cBhvr>
                                    </p:animEffect>
                                    <p:anim calcmode="lin" valueType="num">
                                      <p:cBhvr>
                                        <p:cTn id="13"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4">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1000"/>
                                        <p:tgtEl>
                                          <p:spTgt spid="4">
                                            <p:txEl>
                                              <p:pRg st="2" end="2"/>
                                            </p:txEl>
                                          </p:spTgt>
                                        </p:tgtEl>
                                      </p:cBhvr>
                                    </p:animEffect>
                                    <p:anim calcmode="lin" valueType="num">
                                      <p:cBhvr>
                                        <p:cTn id="1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4">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1000"/>
                                        <p:tgtEl>
                                          <p:spTgt spid="4">
                                            <p:txEl>
                                              <p:pRg st="3" end="3"/>
                                            </p:txEl>
                                          </p:spTgt>
                                        </p:tgtEl>
                                      </p:cBhvr>
                                    </p:animEffect>
                                    <p:anim calcmode="lin" valueType="num">
                                      <p:cBhvr>
                                        <p:cTn id="23"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4">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fade">
                                      <p:cBhvr>
                                        <p:cTn id="27" dur="1000"/>
                                        <p:tgtEl>
                                          <p:spTgt spid="4">
                                            <p:txEl>
                                              <p:pRg st="4" end="4"/>
                                            </p:txEl>
                                          </p:spTgt>
                                        </p:tgtEl>
                                      </p:cBhvr>
                                    </p:animEffect>
                                    <p:anim calcmode="lin" valueType="num">
                                      <p:cBhvr>
                                        <p:cTn id="28"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4">
                                            <p:txEl>
                                              <p:pRg st="6" end="6"/>
                                            </p:txEl>
                                          </p:spTgt>
                                        </p:tgtEl>
                                        <p:attrNameLst>
                                          <p:attrName>style.visibility</p:attrName>
                                        </p:attrNameLst>
                                      </p:cBhvr>
                                      <p:to>
                                        <p:strVal val="visible"/>
                                      </p:to>
                                    </p:set>
                                    <p:animEffect transition="in" filter="fade">
                                      <p:cBhvr>
                                        <p:cTn id="34" dur="1000"/>
                                        <p:tgtEl>
                                          <p:spTgt spid="4">
                                            <p:txEl>
                                              <p:pRg st="6" end="6"/>
                                            </p:txEl>
                                          </p:spTgt>
                                        </p:tgtEl>
                                      </p:cBhvr>
                                    </p:animEffect>
                                    <p:anim calcmode="lin" valueType="num">
                                      <p:cBhvr>
                                        <p:cTn id="35"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36" dur="1000" fill="hold"/>
                                        <p:tgtEl>
                                          <p:spTgt spid="4">
                                            <p:txEl>
                                              <p:pRg st="6" end="6"/>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4">
                                            <p:txEl>
                                              <p:pRg st="7" end="7"/>
                                            </p:txEl>
                                          </p:spTgt>
                                        </p:tgtEl>
                                        <p:attrNameLst>
                                          <p:attrName>style.visibility</p:attrName>
                                        </p:attrNameLst>
                                      </p:cBhvr>
                                      <p:to>
                                        <p:strVal val="visible"/>
                                      </p:to>
                                    </p:set>
                                    <p:animEffect transition="in" filter="fade">
                                      <p:cBhvr>
                                        <p:cTn id="39" dur="1000"/>
                                        <p:tgtEl>
                                          <p:spTgt spid="4">
                                            <p:txEl>
                                              <p:pRg st="7" end="7"/>
                                            </p:txEl>
                                          </p:spTgt>
                                        </p:tgtEl>
                                      </p:cBhvr>
                                    </p:animEffect>
                                    <p:anim calcmode="lin" valueType="num">
                                      <p:cBhvr>
                                        <p:cTn id="40" dur="10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41" dur="1000" fill="hold"/>
                                        <p:tgtEl>
                                          <p:spTgt spid="4">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1027"/>
                                        </p:tgtEl>
                                        <p:attrNameLst>
                                          <p:attrName>style.visibility</p:attrName>
                                        </p:attrNameLst>
                                      </p:cBhvr>
                                      <p:to>
                                        <p:strVal val="visible"/>
                                      </p:to>
                                    </p:set>
                                    <p:animEffect transition="in" filter="fade">
                                      <p:cBhvr>
                                        <p:cTn id="46" dur="1000"/>
                                        <p:tgtEl>
                                          <p:spTgt spid="1027"/>
                                        </p:tgtEl>
                                      </p:cBhvr>
                                    </p:animEffect>
                                    <p:anim calcmode="lin" valueType="num">
                                      <p:cBhvr>
                                        <p:cTn id="47" dur="1000" fill="hold"/>
                                        <p:tgtEl>
                                          <p:spTgt spid="1027"/>
                                        </p:tgtEl>
                                        <p:attrNameLst>
                                          <p:attrName>ppt_x</p:attrName>
                                        </p:attrNameLst>
                                      </p:cBhvr>
                                      <p:tavLst>
                                        <p:tav tm="0">
                                          <p:val>
                                            <p:strVal val="#ppt_x"/>
                                          </p:val>
                                        </p:tav>
                                        <p:tav tm="100000">
                                          <p:val>
                                            <p:strVal val="#ppt_x"/>
                                          </p:val>
                                        </p:tav>
                                      </p:tavLst>
                                    </p:anim>
                                    <p:anim calcmode="lin" valueType="num">
                                      <p:cBhvr>
                                        <p:cTn id="48" dur="1000" fill="hold"/>
                                        <p:tgtEl>
                                          <p:spTgt spid="1027"/>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fade">
                                      <p:cBhvr>
                                        <p:cTn id="51" dur="1000"/>
                                        <p:tgtEl>
                                          <p:spTgt spid="5"/>
                                        </p:tgtEl>
                                      </p:cBhvr>
                                    </p:animEffect>
                                    <p:anim calcmode="lin" valueType="num">
                                      <p:cBhvr>
                                        <p:cTn id="52" dur="1000" fill="hold"/>
                                        <p:tgtEl>
                                          <p:spTgt spid="5"/>
                                        </p:tgtEl>
                                        <p:attrNameLst>
                                          <p:attrName>ppt_x</p:attrName>
                                        </p:attrNameLst>
                                      </p:cBhvr>
                                      <p:tavLst>
                                        <p:tav tm="0">
                                          <p:val>
                                            <p:strVal val="#ppt_x"/>
                                          </p:val>
                                        </p:tav>
                                        <p:tav tm="100000">
                                          <p:val>
                                            <p:strVal val="#ppt_x"/>
                                          </p:val>
                                        </p:tav>
                                      </p:tavLst>
                                    </p:anim>
                                    <p:anim calcmode="lin" valueType="num">
                                      <p:cBhvr>
                                        <p:cTn id="53" dur="1000" fill="hold"/>
                                        <p:tgtEl>
                                          <p:spTgt spid="5"/>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1026"/>
                                        </p:tgtEl>
                                        <p:attrNameLst>
                                          <p:attrName>style.visibility</p:attrName>
                                        </p:attrNameLst>
                                      </p:cBhvr>
                                      <p:to>
                                        <p:strVal val="visible"/>
                                      </p:to>
                                    </p:set>
                                    <p:animEffect transition="in" filter="fade">
                                      <p:cBhvr>
                                        <p:cTn id="56" dur="1000"/>
                                        <p:tgtEl>
                                          <p:spTgt spid="1026"/>
                                        </p:tgtEl>
                                      </p:cBhvr>
                                    </p:animEffect>
                                    <p:anim calcmode="lin" valueType="num">
                                      <p:cBhvr>
                                        <p:cTn id="57" dur="1000" fill="hold"/>
                                        <p:tgtEl>
                                          <p:spTgt spid="1026"/>
                                        </p:tgtEl>
                                        <p:attrNameLst>
                                          <p:attrName>ppt_x</p:attrName>
                                        </p:attrNameLst>
                                      </p:cBhvr>
                                      <p:tavLst>
                                        <p:tav tm="0">
                                          <p:val>
                                            <p:strVal val="#ppt_x"/>
                                          </p:val>
                                        </p:tav>
                                        <p:tav tm="100000">
                                          <p:val>
                                            <p:strVal val="#ppt_x"/>
                                          </p:val>
                                        </p:tav>
                                      </p:tavLst>
                                    </p:anim>
                                    <p:anim calcmode="lin" valueType="num">
                                      <p:cBhvr>
                                        <p:cTn id="58"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6">
                                            <p:txEl>
                                              <p:pRg st="0" end="0"/>
                                            </p:txEl>
                                          </p:spTgt>
                                        </p:tgtEl>
                                        <p:attrNameLst>
                                          <p:attrName>style.visibility</p:attrName>
                                        </p:attrNameLst>
                                      </p:cBhvr>
                                      <p:to>
                                        <p:strVal val="visible"/>
                                      </p:to>
                                    </p:set>
                                    <p:animEffect transition="in" filter="fade">
                                      <p:cBhvr>
                                        <p:cTn id="63" dur="1000"/>
                                        <p:tgtEl>
                                          <p:spTgt spid="6">
                                            <p:txEl>
                                              <p:pRg st="0" end="0"/>
                                            </p:txEl>
                                          </p:spTgt>
                                        </p:tgtEl>
                                      </p:cBhvr>
                                    </p:animEffect>
                                    <p:anim calcmode="lin" valueType="num">
                                      <p:cBhvr>
                                        <p:cTn id="64"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65" dur="1000" fill="hold"/>
                                        <p:tgtEl>
                                          <p:spTgt spid="6">
                                            <p:txEl>
                                              <p:pRg st="0" end="0"/>
                                            </p:txEl>
                                          </p:spTgt>
                                        </p:tgtEl>
                                        <p:attrNameLst>
                                          <p:attrName>ppt_y</p:attrName>
                                        </p:attrNameLst>
                                      </p:cBhvr>
                                      <p:tavLst>
                                        <p:tav tm="0">
                                          <p:val>
                                            <p:strVal val="#ppt_y+.1"/>
                                          </p:val>
                                        </p:tav>
                                        <p:tav tm="100000">
                                          <p:val>
                                            <p:strVal val="#ppt_y"/>
                                          </p:val>
                                        </p:tav>
                                      </p:tavLst>
                                    </p:anim>
                                  </p:childTnLst>
                                </p:cTn>
                              </p:par>
                              <p:par>
                                <p:cTn id="66" presetID="42" presetClass="entr" presetSubtype="0" fill="hold" nodeType="withEffect">
                                  <p:stCondLst>
                                    <p:cond delay="0"/>
                                  </p:stCondLst>
                                  <p:childTnLst>
                                    <p:set>
                                      <p:cBhvr>
                                        <p:cTn id="67" dur="1" fill="hold">
                                          <p:stCondLst>
                                            <p:cond delay="0"/>
                                          </p:stCondLst>
                                        </p:cTn>
                                        <p:tgtEl>
                                          <p:spTgt spid="6">
                                            <p:txEl>
                                              <p:pRg st="1" end="1"/>
                                            </p:txEl>
                                          </p:spTgt>
                                        </p:tgtEl>
                                        <p:attrNameLst>
                                          <p:attrName>style.visibility</p:attrName>
                                        </p:attrNameLst>
                                      </p:cBhvr>
                                      <p:to>
                                        <p:strVal val="visible"/>
                                      </p:to>
                                    </p:set>
                                    <p:animEffect transition="in" filter="fade">
                                      <p:cBhvr>
                                        <p:cTn id="68" dur="1000"/>
                                        <p:tgtEl>
                                          <p:spTgt spid="6">
                                            <p:txEl>
                                              <p:pRg st="1" end="1"/>
                                            </p:txEl>
                                          </p:spTgt>
                                        </p:tgtEl>
                                      </p:cBhvr>
                                    </p:animEffect>
                                    <p:anim calcmode="lin" valueType="num">
                                      <p:cBhvr>
                                        <p:cTn id="69"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70" dur="1000" fill="hold"/>
                                        <p:tgtEl>
                                          <p:spTgt spid="6">
                                            <p:txEl>
                                              <p:pRg st="1" end="1"/>
                                            </p:txEl>
                                          </p:spTgt>
                                        </p:tgtEl>
                                        <p:attrNameLst>
                                          <p:attrName>ppt_y</p:attrName>
                                        </p:attrNameLst>
                                      </p:cBhvr>
                                      <p:tavLst>
                                        <p:tav tm="0">
                                          <p:val>
                                            <p:strVal val="#ppt_y+.1"/>
                                          </p:val>
                                        </p:tav>
                                        <p:tav tm="100000">
                                          <p:val>
                                            <p:strVal val="#ppt_y"/>
                                          </p:val>
                                        </p:tav>
                                      </p:tavLst>
                                    </p:anim>
                                  </p:childTnLst>
                                </p:cTn>
                              </p:par>
                              <p:par>
                                <p:cTn id="71" presetID="42" presetClass="entr" presetSubtype="0" fill="hold" nodeType="withEffect">
                                  <p:stCondLst>
                                    <p:cond delay="0"/>
                                  </p:stCondLst>
                                  <p:childTnLst>
                                    <p:set>
                                      <p:cBhvr>
                                        <p:cTn id="72" dur="1" fill="hold">
                                          <p:stCondLst>
                                            <p:cond delay="0"/>
                                          </p:stCondLst>
                                        </p:cTn>
                                        <p:tgtEl>
                                          <p:spTgt spid="6">
                                            <p:txEl>
                                              <p:pRg st="2" end="2"/>
                                            </p:txEl>
                                          </p:spTgt>
                                        </p:tgtEl>
                                        <p:attrNameLst>
                                          <p:attrName>style.visibility</p:attrName>
                                        </p:attrNameLst>
                                      </p:cBhvr>
                                      <p:to>
                                        <p:strVal val="visible"/>
                                      </p:to>
                                    </p:set>
                                    <p:animEffect transition="in" filter="fade">
                                      <p:cBhvr>
                                        <p:cTn id="73" dur="1000"/>
                                        <p:tgtEl>
                                          <p:spTgt spid="6">
                                            <p:txEl>
                                              <p:pRg st="2" end="2"/>
                                            </p:txEl>
                                          </p:spTgt>
                                        </p:tgtEl>
                                      </p:cBhvr>
                                    </p:animEffect>
                                    <p:anim calcmode="lin" valueType="num">
                                      <p:cBhvr>
                                        <p:cTn id="74"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75"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523220"/>
          </a:xfrm>
          <a:prstGeom prst="rect">
            <a:avLst/>
          </a:prstGeom>
          <a:noFill/>
        </p:spPr>
        <p:txBody>
          <a:bodyPr wrap="square" rtlCol="0">
            <a:spAutoFit/>
          </a:bodyPr>
          <a:lstStyle/>
          <a:p>
            <a:r>
              <a:rPr lang="en-US" sz="2800" dirty="0" smtClean="0"/>
              <a:t>Limitations</a:t>
            </a:r>
          </a:p>
        </p:txBody>
      </p:sp>
      <p:sp>
        <p:nvSpPr>
          <p:cNvPr id="5" name="Rectangle 4"/>
          <p:cNvSpPr/>
          <p:nvPr/>
        </p:nvSpPr>
        <p:spPr>
          <a:xfrm>
            <a:off x="1828800" y="523220"/>
            <a:ext cx="6172200" cy="63347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1828800" y="523220"/>
            <a:ext cx="6172200" cy="3785652"/>
          </a:xfrm>
          <a:prstGeom prst="rect">
            <a:avLst/>
          </a:prstGeom>
          <a:noFill/>
        </p:spPr>
        <p:txBody>
          <a:bodyPr wrap="square" rtlCol="0">
            <a:spAutoFit/>
          </a:bodyPr>
          <a:lstStyle/>
          <a:p>
            <a:pPr marL="571500" indent="-571500">
              <a:buFont typeface="Arial" pitchFamily="34" charset="0"/>
              <a:buChar char="•"/>
            </a:pPr>
            <a:r>
              <a:rPr lang="en-US" sz="4000" dirty="0" smtClean="0">
                <a:solidFill>
                  <a:schemeClr val="bg1"/>
                </a:solidFill>
              </a:rPr>
              <a:t>1 Page</a:t>
            </a:r>
          </a:p>
          <a:p>
            <a:pPr marL="571500" indent="-571500">
              <a:buFont typeface="Arial" pitchFamily="34" charset="0"/>
              <a:buChar char="•"/>
            </a:pPr>
            <a:r>
              <a:rPr lang="en-US" sz="4000" dirty="0" smtClean="0">
                <a:solidFill>
                  <a:schemeClr val="bg1"/>
                </a:solidFill>
              </a:rPr>
              <a:t>12pt font </a:t>
            </a:r>
            <a:r>
              <a:rPr lang="en-US" sz="4000" dirty="0" smtClean="0">
                <a:solidFill>
                  <a:schemeClr val="bg1"/>
                </a:solidFill>
              </a:rPr>
              <a:t>(11 min) </a:t>
            </a:r>
            <a:r>
              <a:rPr lang="en-US" sz="4000" dirty="0" smtClean="0">
                <a:solidFill>
                  <a:schemeClr val="bg1"/>
                </a:solidFill>
              </a:rPr>
              <a:t>Arial, T.N.R., Calibri 1.5 spacing</a:t>
            </a:r>
          </a:p>
          <a:p>
            <a:pPr marL="571500" indent="-571500">
              <a:buFont typeface="Arial" pitchFamily="34" charset="0"/>
              <a:buChar char="•"/>
            </a:pPr>
            <a:r>
              <a:rPr lang="en-US" sz="4000" dirty="0" smtClean="0">
                <a:solidFill>
                  <a:schemeClr val="bg1"/>
                </a:solidFill>
              </a:rPr>
              <a:t>1” margins top, bottom, left, right</a:t>
            </a:r>
          </a:p>
          <a:p>
            <a:pPr marL="571500" indent="-571500">
              <a:buFont typeface="Arial" pitchFamily="34" charset="0"/>
              <a:buChar char="•"/>
            </a:pPr>
            <a:r>
              <a:rPr lang="en-US" sz="4000" dirty="0" smtClean="0">
                <a:solidFill>
                  <a:schemeClr val="bg1"/>
                </a:solidFill>
              </a:rPr>
              <a:t>Grammatically beautiful</a:t>
            </a:r>
            <a:endParaRPr lang="en-US" sz="4000" dirty="0">
              <a:solidFill>
                <a:schemeClr val="bg1"/>
              </a:solidFill>
            </a:endParaRPr>
          </a:p>
        </p:txBody>
      </p:sp>
    </p:spTree>
    <p:extLst>
      <p:ext uri="{BB962C8B-B14F-4D97-AF65-F5344CB8AC3E}">
        <p14:creationId xmlns:p14="http://schemas.microsoft.com/office/powerpoint/2010/main" val="1066314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TotalTime>
  <Words>337</Words>
  <Application>Microsoft Office PowerPoint</Application>
  <PresentationFormat>On-screen Show (4:3)</PresentationFormat>
  <Paragraphs>31</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PowerPoint Presentation</vt:lpstr>
      <vt:lpstr>PowerPoint Presentation</vt:lpstr>
      <vt:lpstr>PowerPoint Presentation</vt:lpstr>
      <vt:lpstr>PowerPoint Presentation</vt:lpstr>
    </vt:vector>
  </TitlesOfParts>
  <Company>CREC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Chanese, Nicholas</dc:creator>
  <cp:lastModifiedBy>Chanese, Nicholas</cp:lastModifiedBy>
  <cp:revision>2</cp:revision>
  <dcterms:created xsi:type="dcterms:W3CDTF">2011-05-26T12:27:40Z</dcterms:created>
  <dcterms:modified xsi:type="dcterms:W3CDTF">2011-05-26T12:43:27Z</dcterms:modified>
</cp:coreProperties>
</file>